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oboto Medium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Proxima Nova"/>
      <p:regular r:id="rId26"/>
      <p:bold r:id="rId27"/>
      <p:italic r:id="rId28"/>
      <p:boldItalic r:id="rId29"/>
    </p:embeddedFont>
    <p:embeddedFont>
      <p:font typeface="Poppins"/>
      <p:regular r:id="rId30"/>
      <p:bold r:id="rId31"/>
      <p:italic r:id="rId32"/>
      <p:boldItalic r:id="rId33"/>
    </p:embeddedFont>
    <p:embeddedFont>
      <p:font typeface="Poppins SemiBold"/>
      <p:regular r:id="rId34"/>
      <p:bold r:id="rId35"/>
      <p:italic r:id="rId36"/>
      <p:boldItalic r:id="rId37"/>
    </p:embeddedFont>
    <p:embeddedFont>
      <p:font typeface="Roboto Mon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2" roundtripDataSignature="AMtx7mhQeFwO/klYucM9Q0qTo9Uv8F6d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italic.fntdata"/><Relationship Id="rId20" Type="http://schemas.openxmlformats.org/officeDocument/2006/relationships/font" Target="fonts/RobotoMedium-italic.fntdata"/><Relationship Id="rId42" Type="http://customschemas.google.com/relationships/presentationmetadata" Target="metadata"/><Relationship Id="rId41" Type="http://schemas.openxmlformats.org/officeDocument/2006/relationships/font" Target="fonts/RobotoMono-bold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Medium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roximaNova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roximaNova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-bold.fntdata"/><Relationship Id="rId30" Type="http://schemas.openxmlformats.org/officeDocument/2006/relationships/font" Target="fonts/Poppins-regular.fntdata"/><Relationship Id="rId11" Type="http://schemas.openxmlformats.org/officeDocument/2006/relationships/slide" Target="slides/slide7.xml"/><Relationship Id="rId33" Type="http://schemas.openxmlformats.org/officeDocument/2006/relationships/font" Target="fonts/Poppins-boldItalic.fntdata"/><Relationship Id="rId10" Type="http://schemas.openxmlformats.org/officeDocument/2006/relationships/slide" Target="slides/slide6.xml"/><Relationship Id="rId32" Type="http://schemas.openxmlformats.org/officeDocument/2006/relationships/font" Target="fonts/Poppins-italic.fntdata"/><Relationship Id="rId13" Type="http://schemas.openxmlformats.org/officeDocument/2006/relationships/slide" Target="slides/slide9.xml"/><Relationship Id="rId35" Type="http://schemas.openxmlformats.org/officeDocument/2006/relationships/font" Target="fonts/PoppinsSemiBold-bold.fntdata"/><Relationship Id="rId12" Type="http://schemas.openxmlformats.org/officeDocument/2006/relationships/slide" Target="slides/slide8.xml"/><Relationship Id="rId34" Type="http://schemas.openxmlformats.org/officeDocument/2006/relationships/font" Target="fonts/PoppinsSemiBold-regular.fntdata"/><Relationship Id="rId15" Type="http://schemas.openxmlformats.org/officeDocument/2006/relationships/slide" Target="slides/slide11.xml"/><Relationship Id="rId37" Type="http://schemas.openxmlformats.org/officeDocument/2006/relationships/font" Target="fonts/PoppinsSemiBold-boldItalic.fntdata"/><Relationship Id="rId14" Type="http://schemas.openxmlformats.org/officeDocument/2006/relationships/slide" Target="slides/slide10.xml"/><Relationship Id="rId36" Type="http://schemas.openxmlformats.org/officeDocument/2006/relationships/font" Target="fonts/PoppinsSemiBold-italic.fntdata"/><Relationship Id="rId17" Type="http://schemas.openxmlformats.org/officeDocument/2006/relationships/slide" Target="slides/slide13.xml"/><Relationship Id="rId39" Type="http://schemas.openxmlformats.org/officeDocument/2006/relationships/font" Target="fonts/RobotoMono-bold.fntdata"/><Relationship Id="rId16" Type="http://schemas.openxmlformats.org/officeDocument/2006/relationships/slide" Target="slides/slide12.xml"/><Relationship Id="rId38" Type="http://schemas.openxmlformats.org/officeDocument/2006/relationships/font" Target="fonts/RobotoMono-regular.fntdata"/><Relationship Id="rId19" Type="http://schemas.openxmlformats.org/officeDocument/2006/relationships/font" Target="fonts/RobotoMedium-bold.fntdata"/><Relationship Id="rId18" Type="http://schemas.openxmlformats.org/officeDocument/2006/relationships/font" Target="fonts/RobotoMedium-regular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95b04dfe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1195b04dfe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95b04dfe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g1195b04dfe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195b04dfe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1195b04dfe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8dd86b0a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118dd86b0a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8dd86b0a3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g118dd86b0a3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8dd86b0a3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118dd86b0a3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95b04dfe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1195b04dfe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195b04df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1195b04df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95b04dfe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1195b04dfe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osong 1">
  <p:cSld name="BLANK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11" name="Google Shape;11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7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6"/>
          <p:cNvSpPr txBox="1"/>
          <p:nvPr>
            <p:ph idx="1" type="subTitle"/>
          </p:nvPr>
        </p:nvSpPr>
        <p:spPr>
          <a:xfrm>
            <a:off x="3421575" y="2522575"/>
            <a:ext cx="53793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4000"/>
              <a:buFont typeface="Poppins SemiBold"/>
              <a:buNone/>
              <a:defRPr sz="4000">
                <a:solidFill>
                  <a:srgbClr val="3088C8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2" type="subTitle"/>
          </p:nvPr>
        </p:nvSpPr>
        <p:spPr>
          <a:xfrm>
            <a:off x="3421575" y="1972975"/>
            <a:ext cx="52692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500"/>
              <a:buFont typeface="Poppins SemiBold"/>
              <a:buNone/>
              <a:defRPr sz="25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500"/>
              <a:buFont typeface="Poppins"/>
              <a:buNone/>
              <a:defRPr b="1" sz="250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500"/>
              <a:buFont typeface="Poppins"/>
              <a:buNone/>
              <a:defRPr b="1" sz="250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500"/>
              <a:buFont typeface="Poppins"/>
              <a:buNone/>
              <a:defRPr b="1" sz="250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500"/>
              <a:buFont typeface="Poppins"/>
              <a:buNone/>
              <a:defRPr b="1" sz="250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500"/>
              <a:buFont typeface="Poppins"/>
              <a:buNone/>
              <a:defRPr b="1" sz="250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500"/>
              <a:buFont typeface="Poppins"/>
              <a:buNone/>
              <a:defRPr b="1" sz="250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500"/>
              <a:buFont typeface="Poppins"/>
              <a:buNone/>
              <a:defRPr b="1" sz="250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500"/>
              <a:buFont typeface="Poppins"/>
              <a:buNone/>
              <a:defRPr b="1" sz="250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4" name="Google Shape;14;p6"/>
          <p:cNvCxnSpPr/>
          <p:nvPr/>
        </p:nvCxnSpPr>
        <p:spPr>
          <a:xfrm>
            <a:off x="3541400" y="2522575"/>
            <a:ext cx="15177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headline">
  <p:cSld name="ONE_COLUMN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" name="Google Shape;5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56" name="Google Shape;5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1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5"/>
          <p:cNvSpPr txBox="1"/>
          <p:nvPr>
            <p:ph idx="2" type="subTitle"/>
          </p:nvPr>
        </p:nvSpPr>
        <p:spPr>
          <a:xfrm>
            <a:off x="1667850" y="698250"/>
            <a:ext cx="58083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3" type="subTitle"/>
          </p:nvPr>
        </p:nvSpPr>
        <p:spPr>
          <a:xfrm>
            <a:off x="2649300" y="2026500"/>
            <a:ext cx="38454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si">
  <p:cSld name="MAIN_POIN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61" name="Google Shape;6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6"/>
          <p:cNvSpPr txBox="1"/>
          <p:nvPr>
            <p:ph idx="1" type="subTitle"/>
          </p:nvPr>
        </p:nvSpPr>
        <p:spPr>
          <a:xfrm>
            <a:off x="2649300" y="2026500"/>
            <a:ext cx="38454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headline 3">
  <p:cSld name="SECTION_TITLE_AND_DESCRIPTION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65" name="Google Shape;6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 txBox="1"/>
          <p:nvPr>
            <p:ph idx="1" type="subTitle"/>
          </p:nvPr>
        </p:nvSpPr>
        <p:spPr>
          <a:xfrm>
            <a:off x="1667850" y="698250"/>
            <a:ext cx="58083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Roboto Medium"/>
              <a:buNone/>
              <a:defRPr sz="24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Roboto Medium"/>
              <a:buNone/>
              <a:defRPr sz="24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Roboto Medium"/>
              <a:buNone/>
              <a:defRPr sz="24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Roboto Medium"/>
              <a:buNone/>
              <a:defRPr sz="24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Roboto Medium"/>
              <a:buNone/>
              <a:defRPr sz="24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Roboto Medium"/>
              <a:buNone/>
              <a:defRPr sz="24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Roboto Medium"/>
              <a:buNone/>
              <a:defRPr sz="24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Roboto Medium"/>
              <a:buNone/>
              <a:defRPr sz="24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400"/>
              <a:buFont typeface="Roboto Medium"/>
              <a:buNone/>
              <a:defRPr sz="24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2" type="subTitle"/>
          </p:nvPr>
        </p:nvSpPr>
        <p:spPr>
          <a:xfrm>
            <a:off x="2649300" y="2026500"/>
            <a:ext cx="38454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si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70" name="Google Shape;70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si Center">
  <p:cSld name="BIG_NUMB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73" name="Google Shape;7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76" name="Google Shape;7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0"/>
          <p:cNvSpPr txBox="1"/>
          <p:nvPr>
            <p:ph idx="1" type="subTitle"/>
          </p:nvPr>
        </p:nvSpPr>
        <p:spPr>
          <a:xfrm>
            <a:off x="1667850" y="1037250"/>
            <a:ext cx="58083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2" type="subTitle"/>
          </p:nvPr>
        </p:nvSpPr>
        <p:spPr>
          <a:xfrm>
            <a:off x="2649300" y="2365500"/>
            <a:ext cx="38454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Avenir"/>
              <a:buNone/>
              <a:defRPr sz="2800">
                <a:solidFill>
                  <a:srgbClr val="B7B7B7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osong 1 2">
  <p:cSld name="BLANK_1_2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17" name="Google Shape;1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0300" y="0"/>
            <a:ext cx="9174298" cy="5160537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7"/>
          <p:cNvSpPr txBox="1"/>
          <p:nvPr>
            <p:ph idx="1" type="subTitle"/>
          </p:nvPr>
        </p:nvSpPr>
        <p:spPr>
          <a:xfrm>
            <a:off x="858450" y="2103150"/>
            <a:ext cx="7427100" cy="7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3500"/>
              <a:buFont typeface="Poppins SemiBold"/>
              <a:buNone/>
              <a:defRPr sz="3500">
                <a:solidFill>
                  <a:srgbClr val="3088C8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cxnSp>
        <p:nvCxnSpPr>
          <p:cNvPr id="19" name="Google Shape;19;p7"/>
          <p:cNvCxnSpPr/>
          <p:nvPr/>
        </p:nvCxnSpPr>
        <p:spPr>
          <a:xfrm>
            <a:off x="3605850" y="2866875"/>
            <a:ext cx="19323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osong 1 1">
  <p:cSld name="BLANK_1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22" name="Google Shape;2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8" title="G"/>
          <p:cNvSpPr txBox="1"/>
          <p:nvPr>
            <p:ph idx="1" type="subTitle"/>
          </p:nvPr>
        </p:nvSpPr>
        <p:spPr>
          <a:xfrm>
            <a:off x="415850" y="377475"/>
            <a:ext cx="5859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900"/>
              <a:buFont typeface="Poppins SemiBold"/>
              <a:buNone/>
              <a:defRPr sz="1900">
                <a:solidFill>
                  <a:srgbClr val="66666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24" name="Google Shape;24;p8" title="G"/>
          <p:cNvSpPr txBox="1"/>
          <p:nvPr>
            <p:ph idx="2" type="subTitle"/>
          </p:nvPr>
        </p:nvSpPr>
        <p:spPr>
          <a:xfrm>
            <a:off x="415850" y="1052575"/>
            <a:ext cx="4092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oppins"/>
              <a:buNone/>
              <a:defRPr sz="1400">
                <a:solidFill>
                  <a:srgbClr val="66666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200"/>
              <a:buFont typeface="Avenir"/>
              <a:buNone/>
              <a:defRPr b="1" sz="2200">
                <a:solidFill>
                  <a:srgbClr val="66666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osong 1 1 1">
  <p:cSld name="BLANK_1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27" name="Google Shape;27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5150" y="-8512"/>
            <a:ext cx="9174298" cy="516053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9"/>
          <p:cNvSpPr txBox="1"/>
          <p:nvPr>
            <p:ph idx="1" type="subTitle"/>
          </p:nvPr>
        </p:nvSpPr>
        <p:spPr>
          <a:xfrm>
            <a:off x="1319250" y="2103150"/>
            <a:ext cx="6505500" cy="7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 SemiBold"/>
              <a:buNone/>
              <a:defRPr sz="2800">
                <a:solidFill>
                  <a:srgbClr val="3088C8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088C8"/>
              </a:buClr>
              <a:buSzPts val="2800"/>
              <a:buFont typeface="Poppins"/>
              <a:buNone/>
              <a:defRPr b="1" sz="2800">
                <a:solidFill>
                  <a:srgbClr val="3088C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31" name="Google Shape;3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0"/>
            <a:ext cx="9144003" cy="514351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0"/>
          <p:cNvSpPr txBox="1"/>
          <p:nvPr>
            <p:ph idx="1" type="subTitle"/>
          </p:nvPr>
        </p:nvSpPr>
        <p:spPr>
          <a:xfrm>
            <a:off x="4895775" y="2026500"/>
            <a:ext cx="38454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headline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sp>
        <p:nvSpPr>
          <p:cNvPr id="35" name="Google Shape;35;p11"/>
          <p:cNvSpPr txBox="1"/>
          <p:nvPr/>
        </p:nvSpPr>
        <p:spPr>
          <a:xfrm>
            <a:off x="1818800" y="1369000"/>
            <a:ext cx="372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" name="Google Shape;3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7" cy="514349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1"/>
          <p:cNvSpPr txBox="1"/>
          <p:nvPr>
            <p:ph idx="1" type="subTitle"/>
          </p:nvPr>
        </p:nvSpPr>
        <p:spPr>
          <a:xfrm>
            <a:off x="1667850" y="698250"/>
            <a:ext cx="58083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Roboto Medium"/>
              <a:buNone/>
              <a:defRPr sz="24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8" name="Google Shape;38;p11"/>
          <p:cNvSpPr txBox="1"/>
          <p:nvPr>
            <p:ph idx="2" type="subTitle"/>
          </p:nvPr>
        </p:nvSpPr>
        <p:spPr>
          <a:xfrm>
            <a:off x="2649300" y="2026500"/>
            <a:ext cx="38454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udul &amp; Isi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41" name="Google Shape;4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2"/>
          <p:cNvSpPr txBox="1"/>
          <p:nvPr>
            <p:ph idx="1" type="subTitle"/>
          </p:nvPr>
        </p:nvSpPr>
        <p:spPr>
          <a:xfrm>
            <a:off x="169500" y="2026500"/>
            <a:ext cx="38454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43" name="Google Shape;43;p12"/>
          <p:cNvSpPr txBox="1"/>
          <p:nvPr>
            <p:ph idx="2" type="body"/>
          </p:nvPr>
        </p:nvSpPr>
        <p:spPr>
          <a:xfrm>
            <a:off x="4679450" y="982050"/>
            <a:ext cx="41148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○"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■"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si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46" name="Google Shape;4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3"/>
          <p:cNvSpPr txBox="1"/>
          <p:nvPr>
            <p:ph idx="1" type="subTitle"/>
          </p:nvPr>
        </p:nvSpPr>
        <p:spPr>
          <a:xfrm>
            <a:off x="2649300" y="2026500"/>
            <a:ext cx="38454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50" name="Google Shape;50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3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4"/>
          <p:cNvSpPr txBox="1"/>
          <p:nvPr>
            <p:ph idx="1" type="subTitle"/>
          </p:nvPr>
        </p:nvSpPr>
        <p:spPr>
          <a:xfrm>
            <a:off x="4895775" y="2026500"/>
            <a:ext cx="38454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Roboto Medium"/>
              <a:buNone/>
              <a:defRPr sz="2800">
                <a:solidFill>
                  <a:srgbClr val="B7B7B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  <p:pic>
        <p:nvPicPr>
          <p:cNvPr id="8" name="Google Shape;8;p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hyperlink" Target="https://www.w3schools.com/js/js_object_methods.asp" TargetMode="External"/><Relationship Id="rId5" Type="http://schemas.openxmlformats.org/officeDocument/2006/relationships/hyperlink" Target="https://www.w3schools.com/js/js_this.asp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"/>
          <p:cNvSpPr txBox="1"/>
          <p:nvPr>
            <p:ph idx="1" type="subTitle"/>
          </p:nvPr>
        </p:nvSpPr>
        <p:spPr>
          <a:xfrm>
            <a:off x="3421575" y="2522575"/>
            <a:ext cx="5269200" cy="10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JavaScript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Introduction Lesson</a:t>
            </a:r>
            <a:endParaRPr/>
          </a:p>
        </p:txBody>
      </p:sp>
      <p:sp>
        <p:nvSpPr>
          <p:cNvPr id="84" name="Google Shape;84;p1"/>
          <p:cNvSpPr txBox="1"/>
          <p:nvPr>
            <p:ph idx="2" type="subTitle"/>
          </p:nvPr>
        </p:nvSpPr>
        <p:spPr>
          <a:xfrm>
            <a:off x="3421575" y="1972975"/>
            <a:ext cx="52692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id"/>
              <a:t>Week 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195b04dfef_0_45"/>
          <p:cNvSpPr txBox="1"/>
          <p:nvPr>
            <p:ph idx="1" type="subTitle"/>
          </p:nvPr>
        </p:nvSpPr>
        <p:spPr>
          <a:xfrm>
            <a:off x="858450" y="2103150"/>
            <a:ext cx="7427100" cy="7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id"/>
              <a:t>Callback Function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195b04dfef_0_20"/>
          <p:cNvSpPr txBox="1"/>
          <p:nvPr>
            <p:ph idx="1" type="subTitle"/>
          </p:nvPr>
        </p:nvSpPr>
        <p:spPr>
          <a:xfrm>
            <a:off x="415850" y="344025"/>
            <a:ext cx="5859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Callback Function</a:t>
            </a:r>
            <a:endParaRPr/>
          </a:p>
        </p:txBody>
      </p:sp>
      <p:sp>
        <p:nvSpPr>
          <p:cNvPr id="146" name="Google Shape;146;g1195b04dfef_0_20"/>
          <p:cNvSpPr txBox="1"/>
          <p:nvPr>
            <p:ph idx="2" type="subTitle"/>
          </p:nvPr>
        </p:nvSpPr>
        <p:spPr>
          <a:xfrm>
            <a:off x="415850" y="1052575"/>
            <a:ext cx="8307300" cy="3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Callback Function adalah function biasa, yang dikirimkan sebagai parameter ke function lain, kemudian dieksekusi di function tersebut.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contoh: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47" name="Google Shape;147;g1195b04dfef_0_20"/>
          <p:cNvPicPr preferRelativeResize="0"/>
          <p:nvPr/>
        </p:nvPicPr>
        <p:blipFill rotWithShape="1">
          <a:blip r:embed="rId3">
            <a:alphaModFix/>
          </a:blip>
          <a:srcRect b="0" l="1621" r="45575" t="0"/>
          <a:stretch/>
        </p:blipFill>
        <p:spPr>
          <a:xfrm>
            <a:off x="1479925" y="1826600"/>
            <a:ext cx="3228249" cy="264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95b04dfef_0_36"/>
          <p:cNvSpPr txBox="1"/>
          <p:nvPr>
            <p:ph idx="1" type="subTitle"/>
          </p:nvPr>
        </p:nvSpPr>
        <p:spPr>
          <a:xfrm>
            <a:off x="415850" y="344025"/>
            <a:ext cx="5859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Next Lesson (Intro JS Part 3)</a:t>
            </a:r>
            <a:endParaRPr/>
          </a:p>
        </p:txBody>
      </p:sp>
      <p:sp>
        <p:nvSpPr>
          <p:cNvPr id="153" name="Google Shape;153;g1195b04dfef_0_36"/>
          <p:cNvSpPr txBox="1"/>
          <p:nvPr>
            <p:ph idx="2" type="subTitle"/>
          </p:nvPr>
        </p:nvSpPr>
        <p:spPr>
          <a:xfrm>
            <a:off x="415850" y="1052575"/>
            <a:ext cx="8307300" cy="3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42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6"/>
              <a:buChar char="●"/>
            </a:pPr>
            <a:r>
              <a:rPr lang="id" sz="1506"/>
              <a:t>Asynchronous</a:t>
            </a:r>
            <a:endParaRPr sz="1506"/>
          </a:p>
          <a:p>
            <a:pPr indent="-3242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6"/>
              <a:buChar char="●"/>
            </a:pPr>
            <a:r>
              <a:rPr lang="id" sz="1506"/>
              <a:t>Promise</a:t>
            </a:r>
            <a:endParaRPr sz="1506"/>
          </a:p>
          <a:p>
            <a:pPr indent="-3242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6"/>
              <a:buChar char="●"/>
            </a:pPr>
            <a:r>
              <a:rPr lang="id" sz="1506"/>
              <a:t>Callback Asynchronous</a:t>
            </a:r>
            <a:endParaRPr sz="1506"/>
          </a:p>
          <a:p>
            <a:pPr indent="-3242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6"/>
              <a:buChar char="●"/>
            </a:pPr>
            <a:r>
              <a:rPr lang="id" sz="1506"/>
              <a:t>Async Await</a:t>
            </a:r>
            <a:endParaRPr sz="1506"/>
          </a:p>
          <a:p>
            <a:pPr indent="-3242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6"/>
              <a:buChar char="●"/>
            </a:pPr>
            <a:r>
              <a:rPr lang="id" sz="1506"/>
              <a:t>Try catch</a:t>
            </a:r>
            <a:endParaRPr sz="1506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4"/>
          <p:cNvSpPr txBox="1"/>
          <p:nvPr>
            <p:ph idx="1" type="subTitle"/>
          </p:nvPr>
        </p:nvSpPr>
        <p:spPr>
          <a:xfrm>
            <a:off x="1154075" y="1530500"/>
            <a:ext cx="7117500" cy="15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i="1" lang="id"/>
              <a:t>Berlari-lari dahulu berenang-renang ketepian..</a:t>
            </a:r>
            <a:endParaRPr/>
          </a:p>
        </p:txBody>
      </p:sp>
      <p:sp>
        <p:nvSpPr>
          <p:cNvPr id="159" name="Google Shape;159;p4"/>
          <p:cNvSpPr txBox="1"/>
          <p:nvPr>
            <p:ph idx="1" type="subTitle"/>
          </p:nvPr>
        </p:nvSpPr>
        <p:spPr>
          <a:xfrm>
            <a:off x="361475" y="1306425"/>
            <a:ext cx="7926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id" sz="70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❝</a:t>
            </a:r>
            <a:endParaRPr sz="7000">
              <a:solidFill>
                <a:schemeClr val="accent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0" name="Google Shape;160;p4"/>
          <p:cNvSpPr txBox="1"/>
          <p:nvPr/>
        </p:nvSpPr>
        <p:spPr>
          <a:xfrm>
            <a:off x="1439475" y="32437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id" sz="1800" u="none" cap="none" strike="noStrike">
                <a:solidFill>
                  <a:srgbClr val="3088C8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Sun Tzu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1" name="Google Shape;161;p4"/>
          <p:cNvCxnSpPr/>
          <p:nvPr/>
        </p:nvCxnSpPr>
        <p:spPr>
          <a:xfrm>
            <a:off x="1154075" y="3471750"/>
            <a:ext cx="326400" cy="57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8dd86b0a3_0_1"/>
          <p:cNvSpPr txBox="1"/>
          <p:nvPr>
            <p:ph idx="1" type="subTitle"/>
          </p:nvPr>
        </p:nvSpPr>
        <p:spPr>
          <a:xfrm>
            <a:off x="415850" y="344025"/>
            <a:ext cx="5859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id"/>
              <a:t>Rules</a:t>
            </a:r>
            <a:endParaRPr/>
          </a:p>
        </p:txBody>
      </p:sp>
      <p:sp>
        <p:nvSpPr>
          <p:cNvPr id="90" name="Google Shape;90;g118dd86b0a3_0_1"/>
          <p:cNvSpPr txBox="1"/>
          <p:nvPr>
            <p:ph idx="2" type="subTitle"/>
          </p:nvPr>
        </p:nvSpPr>
        <p:spPr>
          <a:xfrm>
            <a:off x="415850" y="1052575"/>
            <a:ext cx="8307300" cy="3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609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d" sz="1806"/>
              <a:t>Absence</a:t>
            </a:r>
            <a:endParaRPr sz="1806"/>
          </a:p>
          <a:p>
            <a:pPr indent="-32609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d" sz="1806"/>
              <a:t>Follow the rules</a:t>
            </a:r>
            <a:endParaRPr sz="1806"/>
          </a:p>
          <a:p>
            <a:pPr indent="-32609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d" sz="1806"/>
              <a:t>Ask us anything (bootcamp matters in private)</a:t>
            </a:r>
            <a:endParaRPr sz="1806"/>
          </a:p>
          <a:p>
            <a:pPr indent="-32609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d" sz="1806"/>
              <a:t>Speak for yourself first</a:t>
            </a:r>
            <a:endParaRPr sz="1806"/>
          </a:p>
          <a:p>
            <a:pPr indent="-32609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d" sz="1806"/>
              <a:t>Trainer availability</a:t>
            </a:r>
            <a:endParaRPr sz="1806"/>
          </a:p>
          <a:p>
            <a:pPr indent="-32609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d" sz="1806"/>
              <a:t>Independent</a:t>
            </a:r>
            <a:endParaRPr sz="1806"/>
          </a:p>
          <a:p>
            <a:pPr indent="-32609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d" sz="1806"/>
              <a:t>Hard work</a:t>
            </a:r>
            <a:endParaRPr sz="1806"/>
          </a:p>
          <a:p>
            <a:pPr indent="-32609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d" sz="1806"/>
              <a:t>Do your best</a:t>
            </a:r>
            <a:endParaRPr sz="1806"/>
          </a:p>
          <a:p>
            <a:pPr indent="-32609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id" sz="1806"/>
              <a:t>Continuous self improvement</a:t>
            </a:r>
            <a:endParaRPr sz="1806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18dd86b0a3_0_80"/>
          <p:cNvSpPr txBox="1"/>
          <p:nvPr>
            <p:ph idx="1" type="subTitle"/>
          </p:nvPr>
        </p:nvSpPr>
        <p:spPr>
          <a:xfrm>
            <a:off x="415850" y="344025"/>
            <a:ext cx="5859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id"/>
              <a:t>Objective</a:t>
            </a:r>
            <a:endParaRPr/>
          </a:p>
        </p:txBody>
      </p:sp>
      <p:sp>
        <p:nvSpPr>
          <p:cNvPr id="96" name="Google Shape;96;g118dd86b0a3_0_80"/>
          <p:cNvSpPr txBox="1"/>
          <p:nvPr>
            <p:ph idx="2" type="subTitle"/>
          </p:nvPr>
        </p:nvSpPr>
        <p:spPr>
          <a:xfrm>
            <a:off x="415850" y="1052575"/>
            <a:ext cx="8307300" cy="3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42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6"/>
              <a:buChar char="●"/>
            </a:pPr>
            <a:r>
              <a:rPr lang="id" sz="1506"/>
              <a:t>Function</a:t>
            </a:r>
            <a:endParaRPr sz="1506"/>
          </a:p>
          <a:p>
            <a:pPr indent="-3242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6"/>
              <a:buChar char="●"/>
            </a:pPr>
            <a:r>
              <a:rPr lang="id" sz="1506"/>
              <a:t>Method</a:t>
            </a:r>
            <a:endParaRPr sz="1506"/>
          </a:p>
          <a:p>
            <a:pPr indent="-32424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6"/>
              <a:buChar char="●"/>
            </a:pPr>
            <a:r>
              <a:rPr lang="id" sz="1506"/>
              <a:t>Callback Function</a:t>
            </a:r>
            <a:endParaRPr sz="1506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 txBox="1"/>
          <p:nvPr>
            <p:ph idx="1" type="subTitle"/>
          </p:nvPr>
        </p:nvSpPr>
        <p:spPr>
          <a:xfrm>
            <a:off x="858450" y="2103150"/>
            <a:ext cx="7427100" cy="7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id"/>
              <a:t>Function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/>
          <p:nvPr>
            <p:ph idx="1" type="subTitle"/>
          </p:nvPr>
        </p:nvSpPr>
        <p:spPr>
          <a:xfrm>
            <a:off x="415850" y="344025"/>
            <a:ext cx="5859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Function</a:t>
            </a:r>
            <a:endParaRPr/>
          </a:p>
        </p:txBody>
      </p:sp>
      <p:sp>
        <p:nvSpPr>
          <p:cNvPr id="107" name="Google Shape;107;p3"/>
          <p:cNvSpPr txBox="1"/>
          <p:nvPr>
            <p:ph idx="2" type="subTitle"/>
          </p:nvPr>
        </p:nvSpPr>
        <p:spPr>
          <a:xfrm>
            <a:off x="415850" y="1052575"/>
            <a:ext cx="8307300" cy="3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F</a:t>
            </a:r>
            <a:r>
              <a:rPr lang="id"/>
              <a:t>unction adalah blok kode untuk melakukan tugas tertentu. Dimulai dengan kata kunci </a:t>
            </a:r>
            <a:r>
              <a:rPr b="1" lang="id"/>
              <a:t>function</a:t>
            </a:r>
            <a:r>
              <a:rPr lang="id"/>
              <a:t> dan dicakup oleh </a:t>
            </a:r>
            <a:r>
              <a:rPr b="1" lang="id"/>
              <a:t>tanda kurung</a:t>
            </a:r>
            <a:r>
              <a:rPr lang="id"/>
              <a:t>. Fungsi akan berhenti jika berakhir atau ada sintaks </a:t>
            </a:r>
            <a:r>
              <a:rPr b="1" lang="id"/>
              <a:t>return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p3"/>
          <p:cNvSpPr txBox="1"/>
          <p:nvPr/>
        </p:nvSpPr>
        <p:spPr>
          <a:xfrm>
            <a:off x="427775" y="2050800"/>
            <a:ext cx="4253400" cy="26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id" u="none" cap="none" strike="noStrik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Sintaks: </a:t>
            </a:r>
            <a:endParaRPr i="0" u="none" cap="none" strike="noStrike">
              <a:solidFill>
                <a:srgbClr val="59595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0" lang="id" u="none" cap="none" strike="noStrik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ES5 </a:t>
            </a:r>
            <a:endParaRPr i="0" u="none" cap="none" strike="noStrike">
              <a:solidFill>
                <a:srgbClr val="59595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oppins"/>
              <a:buChar char="●"/>
            </a:pPr>
            <a:r>
              <a:rPr i="0" lang="id" u="none" cap="none" strike="noStrik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Declaration</a:t>
            </a:r>
            <a:endParaRPr i="0" sz="900" u="none" cap="none" strike="noStrike">
              <a:solidFill>
                <a:srgbClr val="1B1B32"/>
              </a:solidFill>
              <a:highlight>
                <a:srgbClr val="EEEEF0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id" u="none" cap="none" strike="noStrike">
                <a:solidFill>
                  <a:srgbClr val="1B1B32"/>
                </a:solidFill>
                <a:highlight>
                  <a:srgbClr val="EEEEF0"/>
                </a:highlight>
                <a:latin typeface="Roboto Mono"/>
                <a:ea typeface="Roboto Mono"/>
                <a:cs typeface="Roboto Mono"/>
                <a:sym typeface="Roboto Mono"/>
              </a:rPr>
              <a:t>function doStuff() {};</a:t>
            </a:r>
            <a:endParaRPr b="0" i="0" sz="2100" u="none" cap="none" strike="noStrike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●"/>
            </a:pPr>
            <a:r>
              <a:rPr b="0" i="0" lang="id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Expression</a:t>
            </a:r>
            <a:endParaRPr b="0" i="0" u="none" cap="none" strike="noStrike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id" u="none" cap="none" strike="noStrike">
                <a:solidFill>
                  <a:srgbClr val="1B1B32"/>
                </a:solidFill>
                <a:highlight>
                  <a:srgbClr val="EEEEF0"/>
                </a:highlight>
                <a:latin typeface="Roboto Mono"/>
                <a:ea typeface="Roboto Mono"/>
                <a:cs typeface="Roboto Mono"/>
                <a:sym typeface="Roboto Mono"/>
              </a:rPr>
              <a:t>const doStuff = function() {}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4890600" y="2492300"/>
            <a:ext cx="42534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i="0" lang="id" sz="1500" u="none" cap="none" strike="noStrik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ES6 </a:t>
            </a:r>
            <a:endParaRPr i="0" sz="1500" u="none" cap="none" strike="noStrike">
              <a:solidFill>
                <a:srgbClr val="595959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Font typeface="Poppins"/>
              <a:buChar char="●"/>
            </a:pPr>
            <a:r>
              <a:rPr i="0" lang="id" sz="1500" u="none" cap="none" strike="noStrike">
                <a:solidFill>
                  <a:srgbClr val="595959"/>
                </a:solidFill>
                <a:latin typeface="Poppins"/>
                <a:ea typeface="Poppins"/>
                <a:cs typeface="Poppins"/>
                <a:sym typeface="Poppins"/>
              </a:rPr>
              <a:t>Arrow Function</a:t>
            </a:r>
            <a:endParaRPr i="0" sz="1000" u="none" cap="none" strike="noStrike">
              <a:solidFill>
                <a:srgbClr val="1B1B32"/>
              </a:solidFill>
              <a:highlight>
                <a:srgbClr val="EEEEF0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id" sz="1300" u="none" cap="none" strike="noStrike">
                <a:solidFill>
                  <a:srgbClr val="1B1B32"/>
                </a:solidFill>
                <a:highlight>
                  <a:srgbClr val="EEEEF0"/>
                </a:highlight>
                <a:latin typeface="Roboto Mono"/>
                <a:ea typeface="Roboto Mono"/>
                <a:cs typeface="Roboto Mono"/>
                <a:sym typeface="Roboto Mono"/>
              </a:rPr>
              <a:t>const doStuff = () =&gt; {}</a:t>
            </a:r>
            <a:endParaRPr b="0" i="0" sz="2000" u="none" cap="none" strike="noStrike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8dd86b0a3_0_171"/>
          <p:cNvSpPr txBox="1"/>
          <p:nvPr>
            <p:ph idx="1" type="subTitle"/>
          </p:nvPr>
        </p:nvSpPr>
        <p:spPr>
          <a:xfrm>
            <a:off x="415850" y="344025"/>
            <a:ext cx="5859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id"/>
              <a:t>Function</a:t>
            </a:r>
            <a:endParaRPr/>
          </a:p>
        </p:txBody>
      </p:sp>
      <p:sp>
        <p:nvSpPr>
          <p:cNvPr id="115" name="Google Shape;115;g118dd86b0a3_0_171"/>
          <p:cNvSpPr txBox="1"/>
          <p:nvPr>
            <p:ph idx="2" type="subTitle"/>
          </p:nvPr>
        </p:nvSpPr>
        <p:spPr>
          <a:xfrm>
            <a:off x="415850" y="1052575"/>
            <a:ext cx="8307300" cy="3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Contoh: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16" name="Google Shape;116;g118dd86b0a3_0_171"/>
          <p:cNvPicPr preferRelativeResize="0"/>
          <p:nvPr/>
        </p:nvPicPr>
        <p:blipFill rotWithShape="1">
          <a:blip r:embed="rId3">
            <a:alphaModFix/>
          </a:blip>
          <a:srcRect b="7817" l="0" r="3716" t="5893"/>
          <a:stretch/>
        </p:blipFill>
        <p:spPr>
          <a:xfrm>
            <a:off x="340700" y="1445225"/>
            <a:ext cx="8462600" cy="22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95b04dfef_0_41"/>
          <p:cNvSpPr txBox="1"/>
          <p:nvPr>
            <p:ph idx="1" type="subTitle"/>
          </p:nvPr>
        </p:nvSpPr>
        <p:spPr>
          <a:xfrm>
            <a:off x="858450" y="2103150"/>
            <a:ext cx="7427100" cy="7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id"/>
              <a:t>Method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95b04dfef_0_0"/>
          <p:cNvSpPr txBox="1"/>
          <p:nvPr>
            <p:ph idx="1" type="subTitle"/>
          </p:nvPr>
        </p:nvSpPr>
        <p:spPr>
          <a:xfrm>
            <a:off x="415850" y="344025"/>
            <a:ext cx="5859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Method</a:t>
            </a:r>
            <a:endParaRPr/>
          </a:p>
        </p:txBody>
      </p:sp>
      <p:sp>
        <p:nvSpPr>
          <p:cNvPr id="127" name="Google Shape;127;g1195b04dfef_0_0"/>
          <p:cNvSpPr txBox="1"/>
          <p:nvPr>
            <p:ph idx="2" type="subTitle"/>
          </p:nvPr>
        </p:nvSpPr>
        <p:spPr>
          <a:xfrm>
            <a:off x="415850" y="1052575"/>
            <a:ext cx="8307300" cy="3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Method adalah fungsi di dalam objek. Ketika kita membuat objek, kita dapat membuat fungsi di dalamnya. Untuk mengakses bagian lain dari objek menggunakan kata kunci </a:t>
            </a:r>
            <a:r>
              <a:rPr b="1" lang="id"/>
              <a:t>this</a:t>
            </a:r>
            <a:r>
              <a:rPr lang="id"/>
              <a:t>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Sintak: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128" name="Google Shape;128;g1195b04dfef_0_0"/>
          <p:cNvPicPr preferRelativeResize="0"/>
          <p:nvPr/>
        </p:nvPicPr>
        <p:blipFill rotWithShape="1">
          <a:blip r:embed="rId3">
            <a:alphaModFix/>
          </a:blip>
          <a:srcRect b="5204" l="2425" r="21546" t="0"/>
          <a:stretch/>
        </p:blipFill>
        <p:spPr>
          <a:xfrm>
            <a:off x="1269325" y="2172375"/>
            <a:ext cx="3751250" cy="215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1195b04dfef_0_0"/>
          <p:cNvSpPr txBox="1"/>
          <p:nvPr/>
        </p:nvSpPr>
        <p:spPr>
          <a:xfrm>
            <a:off x="2968925" y="4212600"/>
            <a:ext cx="390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id" sz="1100" u="sng" cap="none" strike="noStrike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https://www.w3schools.com/js/js_object_methods.asp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id" sz="1100" u="sng" cap="none" strike="noStrike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https://www.w3schools.com/js/js_this.asp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95b04dfef_0_10"/>
          <p:cNvSpPr txBox="1"/>
          <p:nvPr>
            <p:ph idx="1" type="subTitle"/>
          </p:nvPr>
        </p:nvSpPr>
        <p:spPr>
          <a:xfrm>
            <a:off x="415850" y="344025"/>
            <a:ext cx="58599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Method (Built-in Functions)</a:t>
            </a:r>
            <a:endParaRPr/>
          </a:p>
        </p:txBody>
      </p:sp>
      <p:sp>
        <p:nvSpPr>
          <p:cNvPr id="135" name="Google Shape;135;g1195b04dfef_0_10"/>
          <p:cNvSpPr txBox="1"/>
          <p:nvPr>
            <p:ph idx="2" type="subTitle"/>
          </p:nvPr>
        </p:nvSpPr>
        <p:spPr>
          <a:xfrm>
            <a:off x="415850" y="1052575"/>
            <a:ext cx="8307300" cy="3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Berikut adalah beberapa method untuk array di JavaScript.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"/>
              <a:t>sort()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"/>
              <a:t>map()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"/>
              <a:t>split()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d"/>
              <a:t>join()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